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3" r:id="rId6"/>
    <p:sldId id="260" r:id="rId7"/>
    <p:sldId id="261" r:id="rId8"/>
    <p:sldId id="263" r:id="rId9"/>
    <p:sldId id="264" r:id="rId10"/>
    <p:sldId id="266" r:id="rId11"/>
    <p:sldId id="265" r:id="rId12"/>
    <p:sldId id="267" r:id="rId13"/>
    <p:sldId id="274" r:id="rId14"/>
    <p:sldId id="270" r:id="rId15"/>
    <p:sldId id="268" r:id="rId16"/>
    <p:sldId id="275" r:id="rId17"/>
    <p:sldId id="269" r:id="rId18"/>
    <p:sldId id="271" r:id="rId19"/>
    <p:sldId id="272" r:id="rId20"/>
    <p:sldId id="276" r:id="rId21"/>
    <p:sldId id="273" r:id="rId22"/>
    <p:sldId id="279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4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2007_Workbook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10595897735002E-2"/>
          <c:y val="2.7709020157699032E-3"/>
          <c:w val="0.7823325556527656"/>
          <c:h val="0.843173265004596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Sheet1!$A$2:$A$3</c:f>
              <c:numCache>
                <c:formatCode>mmm\-yy</c:formatCode>
                <c:ptCount val="2"/>
                <c:pt idx="0">
                  <c:v>40603</c:v>
                </c:pt>
                <c:pt idx="1">
                  <c:v>40969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cat>
            <c:numRef>
              <c:f>Sheet1!$A$2:$A$3</c:f>
              <c:numCache>
                <c:formatCode>mmm\-yy</c:formatCode>
                <c:ptCount val="2"/>
                <c:pt idx="0">
                  <c:v>40603</c:v>
                </c:pt>
                <c:pt idx="1">
                  <c:v>40969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cat>
            <c:numRef>
              <c:f>Sheet1!$A$2:$A$3</c:f>
              <c:numCache>
                <c:formatCode>mmm\-yy</c:formatCode>
                <c:ptCount val="2"/>
                <c:pt idx="0">
                  <c:v>40603</c:v>
                </c:pt>
                <c:pt idx="1">
                  <c:v>40969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0706304"/>
        <c:axId val="90708224"/>
      </c:barChart>
      <c:dateAx>
        <c:axId val="90706304"/>
        <c:scaling>
          <c:orientation val="minMax"/>
          <c:max val="40969"/>
          <c:min val="40603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March</a:t>
                </a:r>
                <a:r>
                  <a:rPr lang="en-US" baseline="0" dirty="0" smtClean="0"/>
                  <a:t> 2011                                        March 2013</a:t>
                </a:r>
                <a:endParaRPr lang="en-US" dirty="0"/>
              </a:p>
            </c:rich>
          </c:tx>
          <c:layout/>
          <c:overlay val="0"/>
        </c:title>
        <c:numFmt formatCode="mmm\-yy" sourceLinked="1"/>
        <c:majorTickMark val="out"/>
        <c:minorTickMark val="none"/>
        <c:tickLblPos val="nextTo"/>
        <c:crossAx val="90708224"/>
        <c:crosses val="autoZero"/>
        <c:auto val="1"/>
        <c:lblOffset val="100"/>
        <c:baseTimeUnit val="years"/>
      </c:dateAx>
      <c:valAx>
        <c:axId val="9070822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70630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1">
                  <c:v>Category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0745856"/>
        <c:axId val="92304512"/>
      </c:barChart>
      <c:catAx>
        <c:axId val="9074585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mtClean="0"/>
                  <a:t>MARCH </a:t>
                </a:r>
                <a:r>
                  <a:rPr lang="en-US"/>
                  <a:t>2011           </a:t>
                </a:r>
                <a:r>
                  <a:rPr lang="en-US" smtClean="0"/>
                  <a:t>MARCH </a:t>
                </a:r>
                <a:r>
                  <a:rPr lang="en-US"/>
                  <a:t>2012</a:t>
                </a:r>
              </a:p>
            </c:rich>
          </c:tx>
          <c:layout>
            <c:manualLayout>
              <c:xMode val="edge"/>
              <c:yMode val="edge"/>
              <c:x val="9.3569310780596868E-2"/>
              <c:y val="0.9074709625332773"/>
            </c:manualLayout>
          </c:layout>
          <c:overlay val="0"/>
        </c:title>
        <c:majorTickMark val="out"/>
        <c:minorTickMark val="none"/>
        <c:tickLblPos val="nextTo"/>
        <c:crossAx val="92304512"/>
        <c:crosses val="autoZero"/>
        <c:auto val="1"/>
        <c:lblAlgn val="ctr"/>
        <c:lblOffset val="100"/>
        <c:noMultiLvlLbl val="0"/>
      </c:catAx>
      <c:valAx>
        <c:axId val="9230451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745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6281714785652E-2"/>
          <c:y val="4.4861391929187228E-2"/>
          <c:w val="0.90497545445708172"/>
          <c:h val="0.854191472621406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1">
                  <c:v>Category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2338048"/>
        <c:axId val="92209152"/>
      </c:barChart>
      <c:catAx>
        <c:axId val="9233804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MARCH </a:t>
                </a:r>
                <a:r>
                  <a:rPr lang="en-US" dirty="0"/>
                  <a:t>2011             MARCH 2012</a:t>
                </a:r>
              </a:p>
            </c:rich>
          </c:tx>
          <c:layout>
            <c:manualLayout>
              <c:xMode val="edge"/>
              <c:yMode val="edge"/>
              <c:x val="9.3569310780596868E-2"/>
              <c:y val="0.9074709625332773"/>
            </c:manualLayout>
          </c:layout>
          <c:overlay val="0"/>
        </c:title>
        <c:majorTickMark val="out"/>
        <c:minorTickMark val="none"/>
        <c:tickLblPos val="nextTo"/>
        <c:crossAx val="92209152"/>
        <c:crosses val="autoZero"/>
        <c:auto val="1"/>
        <c:lblAlgn val="ctr"/>
        <c:lblOffset val="100"/>
        <c:noMultiLvlLbl val="0"/>
      </c:catAx>
      <c:valAx>
        <c:axId val="9220915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33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6281714785652E-2"/>
          <c:y val="3.3637261285609274E-2"/>
          <c:w val="0.90497545445708172"/>
          <c:h val="0.854191472621406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Sheet1!$A$2:$A$5</c:f>
              <c:strCache>
                <c:ptCount val="2"/>
                <c:pt idx="1">
                  <c:v>Category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65</c:v>
                </c:pt>
                <c:pt idx="2">
                  <c:v>100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72"/>
        <c:overlap val="100"/>
        <c:axId val="92238976"/>
        <c:axId val="92240896"/>
      </c:barChart>
      <c:catAx>
        <c:axId val="92238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FALL  </a:t>
                </a:r>
                <a:r>
                  <a:rPr lang="en-US" dirty="0"/>
                  <a:t>2010  </a:t>
                </a:r>
                <a:r>
                  <a:rPr lang="en-US" dirty="0" smtClean="0"/>
                  <a:t>       </a:t>
                </a:r>
                <a:r>
                  <a:rPr lang="en-US" dirty="0"/>
                  <a:t>MARCH </a:t>
                </a:r>
                <a:r>
                  <a:rPr lang="en-US" dirty="0" smtClean="0"/>
                  <a:t>2013                MARCH</a:t>
                </a:r>
                <a:r>
                  <a:rPr lang="en-US" baseline="0" dirty="0" smtClean="0"/>
                  <a:t> 2016</a:t>
                </a:r>
                <a:r>
                  <a:rPr lang="en-US" dirty="0" smtClean="0"/>
                  <a:t>                                                          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290631379410907"/>
              <c:y val="0.89351106051905427"/>
            </c:manualLayout>
          </c:layout>
          <c:overlay val="0"/>
        </c:title>
        <c:majorTickMark val="none"/>
        <c:minorTickMark val="none"/>
        <c:tickLblPos val="none"/>
        <c:crossAx val="92240896"/>
        <c:crosses val="autoZero"/>
        <c:auto val="0"/>
        <c:lblAlgn val="ctr"/>
        <c:lblOffset val="100"/>
        <c:noMultiLvlLbl val="0"/>
      </c:catAx>
      <c:valAx>
        <c:axId val="9224089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23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33187518226883E-2"/>
          <c:y val="3.0831228624714786E-2"/>
          <c:w val="0.90497545445708172"/>
          <c:h val="0.854191472621406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1">
                  <c:v>Category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3638656"/>
        <c:axId val="93640576"/>
      </c:barChart>
      <c:catAx>
        <c:axId val="9363865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 </a:t>
                </a:r>
                <a:r>
                  <a:rPr lang="en-US" dirty="0"/>
                  <a:t>MARCH 2011             MARCH 2012</a:t>
                </a:r>
              </a:p>
            </c:rich>
          </c:tx>
          <c:layout>
            <c:manualLayout>
              <c:xMode val="edge"/>
              <c:yMode val="edge"/>
              <c:x val="9.3569310780596868E-2"/>
              <c:y val="0.9074709625332773"/>
            </c:manualLayout>
          </c:layout>
          <c:overlay val="0"/>
        </c:title>
        <c:majorTickMark val="out"/>
        <c:minorTickMark val="none"/>
        <c:tickLblPos val="nextTo"/>
        <c:crossAx val="93640576"/>
        <c:crosses val="autoZero"/>
        <c:auto val="1"/>
        <c:lblAlgn val="ctr"/>
        <c:lblOffset val="100"/>
        <c:noMultiLvlLbl val="0"/>
      </c:catAx>
      <c:valAx>
        <c:axId val="9364057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63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67386021191799E-2"/>
          <c:y val="3.0831228624714786E-2"/>
          <c:w val="0.91905730533683294"/>
          <c:h val="0.938337542750570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024832"/>
        <c:axId val="94026368"/>
      </c:barChart>
      <c:catAx>
        <c:axId val="94024832"/>
        <c:scaling>
          <c:orientation val="minMax"/>
        </c:scaling>
        <c:delete val="1"/>
        <c:axPos val="b"/>
        <c:majorTickMark val="out"/>
        <c:minorTickMark val="none"/>
        <c:tickLblPos val="nextTo"/>
        <c:crossAx val="94026368"/>
        <c:crosses val="autoZero"/>
        <c:auto val="1"/>
        <c:lblAlgn val="ctr"/>
        <c:lblOffset val="100"/>
        <c:noMultiLvlLbl val="0"/>
      </c:catAx>
      <c:valAx>
        <c:axId val="9402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02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0.28704</cdr:x>
      <cdr:y>0.9765</cdr:y>
    </cdr:from>
    <cdr:to>
      <cdr:x>0.59259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4419600"/>
          <a:ext cx="2514600" cy="106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93B5-C3DE-4E54-839B-24E715CCFC8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5682-47D7-4626-8897-B089C7DD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9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93B5-C3DE-4E54-839B-24E715CCFC8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5682-47D7-4626-8897-B089C7DD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2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93B5-C3DE-4E54-839B-24E715CCFC8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5682-47D7-4626-8897-B089C7DD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93B5-C3DE-4E54-839B-24E715CCFC8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5682-47D7-4626-8897-B089C7DD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93B5-C3DE-4E54-839B-24E715CCFC8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5682-47D7-4626-8897-B089C7DD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2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93B5-C3DE-4E54-839B-24E715CCFC8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5682-47D7-4626-8897-B089C7DD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5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93B5-C3DE-4E54-839B-24E715CCFC8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5682-47D7-4626-8897-B089C7DD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9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93B5-C3DE-4E54-839B-24E715CCFC8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5682-47D7-4626-8897-B089C7DD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2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93B5-C3DE-4E54-839B-24E715CCFC8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5682-47D7-4626-8897-B089C7DD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7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93B5-C3DE-4E54-839B-24E715CCFC8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5682-47D7-4626-8897-B089C7DD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8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93B5-C3DE-4E54-839B-24E715CCFC8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5682-47D7-4626-8897-B089C7DD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4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F93B5-C3DE-4E54-839B-24E715CCFC8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B5682-47D7-4626-8897-B089C7DD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9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apalka@verizon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6172200" cy="46243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4800600"/>
            <a:ext cx="8686800" cy="182880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ELECTRONIC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COMMUNICATION COMMITTEE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ECC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tate Logo 09"/>
          <p:cNvPicPr>
            <a:picLocks noChangeAspect="1" noChangeArrowheads="1"/>
          </p:cNvPicPr>
          <p:nvPr/>
        </p:nvPicPr>
        <p:blipFill>
          <a:blip r:embed="rId4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/>
          <a:stretch>
            <a:fillRect/>
          </a:stretch>
        </p:blipFill>
        <p:spPr bwMode="auto">
          <a:xfrm>
            <a:off x="1834356" y="228600"/>
            <a:ext cx="5475288" cy="4395788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" name="05 Amapola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096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4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TABLE   ECC CHAIRS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4461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5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TABLES WITH PHOTO GALLERY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4331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617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ECC GUIDELINES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TABLE DIRECTORS APPOINT TABLE ECC</a:t>
            </a:r>
          </a:p>
          <a:p>
            <a:pPr>
              <a:spcBef>
                <a:spcPts val="0"/>
              </a:spcBef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TABLE ECC IS RESPONSIBLE FOR SENDING UPDATED MATERIAL TO WEB MASTER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183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91600" cy="5592763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THIS INFORMATIOIN ICLUDES:</a:t>
            </a:r>
          </a:p>
          <a:p>
            <a:pPr marL="0" indent="0">
              <a:spcBef>
                <a:spcPts val="0"/>
              </a:spcBef>
              <a:buNone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700" b="1" dirty="0" smtClean="0">
                <a:latin typeface="Times New Roman" pitchFamily="18" charset="0"/>
                <a:cs typeface="Times New Roman" pitchFamily="18" charset="0"/>
              </a:rPr>
              <a:t>NAMES OF OFFICERS</a:t>
            </a:r>
          </a:p>
          <a:p>
            <a:pPr>
              <a:spcBef>
                <a:spcPts val="0"/>
              </a:spcBef>
            </a:pPr>
            <a:r>
              <a:rPr lang="en-US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dirty="0" smtClean="0">
                <a:latin typeface="Times New Roman" pitchFamily="18" charset="0"/>
                <a:cs typeface="Times New Roman" pitchFamily="18" charset="0"/>
              </a:rPr>
              <a:t>  TABLE’S PROGRAM  SCHEDULE</a:t>
            </a:r>
          </a:p>
          <a:p>
            <a:pPr>
              <a:spcBef>
                <a:spcPts val="0"/>
              </a:spcBef>
            </a:pPr>
            <a:r>
              <a:rPr lang="en-US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dirty="0" smtClean="0">
                <a:latin typeface="Times New Roman" pitchFamily="18" charset="0"/>
                <a:cs typeface="Times New Roman" pitchFamily="18" charset="0"/>
              </a:rPr>
              <a:t>   SCHOLARSHIP INFORMATION</a:t>
            </a:r>
          </a:p>
          <a:p>
            <a:pPr>
              <a:spcBef>
                <a:spcPts val="0"/>
              </a:spcBef>
            </a:pPr>
            <a:r>
              <a:rPr lang="en-US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dirty="0" smtClean="0">
                <a:latin typeface="Times New Roman" pitchFamily="18" charset="0"/>
                <a:cs typeface="Times New Roman" pitchFamily="18" charset="0"/>
              </a:rPr>
              <a:t>   SPECIAL EVENTS/PROJECTS</a:t>
            </a:r>
          </a:p>
          <a:p>
            <a:pPr>
              <a:spcBef>
                <a:spcPts val="0"/>
              </a:spcBef>
            </a:pPr>
            <a:r>
              <a:rPr lang="en-US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dirty="0" smtClean="0">
                <a:latin typeface="Times New Roman" pitchFamily="18" charset="0"/>
                <a:cs typeface="Times New Roman" pitchFamily="18" charset="0"/>
              </a:rPr>
              <a:t>   TABLE’S HISTORY</a:t>
            </a:r>
          </a:p>
          <a:p>
            <a:pPr>
              <a:spcBef>
                <a:spcPts val="0"/>
              </a:spcBef>
            </a:pPr>
            <a:r>
              <a:rPr lang="en-US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dirty="0" smtClean="0">
                <a:latin typeface="Times New Roman" pitchFamily="18" charset="0"/>
                <a:cs typeface="Times New Roman" pitchFamily="18" charset="0"/>
              </a:rPr>
              <a:t>   PAST DIRECTOR’S LIST</a:t>
            </a:r>
          </a:p>
          <a:p>
            <a:pPr>
              <a:spcBef>
                <a:spcPts val="0"/>
              </a:spcBef>
            </a:pPr>
            <a:r>
              <a:rPr lang="en-US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dirty="0" smtClean="0">
                <a:latin typeface="Times New Roman" pitchFamily="18" charset="0"/>
                <a:cs typeface="Times New Roman" pitchFamily="18" charset="0"/>
              </a:rPr>
              <a:t>   PHOTOS/ARCHIVAL INFO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347472" indent="-347472">
              <a:spcBef>
                <a:spcPts val="0"/>
              </a:spcBef>
              <a:buSzPts val="3400"/>
              <a:buFont typeface="Arial"/>
              <a:buChar char="•"/>
            </a:pPr>
            <a:endParaRPr lang="en-US" sz="4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7472" indent="-347472">
              <a:spcBef>
                <a:spcPts val="0"/>
              </a:spcBef>
              <a:buSzPts val="3400"/>
              <a:buFont typeface="Arial"/>
              <a:buChar char="•"/>
            </a:pPr>
            <a:r>
              <a:rPr lang="en-US" sz="4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CHANGES </a:t>
            </a:r>
            <a:r>
              <a:rPr lang="en-US" sz="4400" b="1" dirty="0">
                <a:solidFill>
                  <a:srgbClr val="000000"/>
                </a:solidFill>
                <a:latin typeface="Times New Roman"/>
                <a:cs typeface="Times New Roman"/>
              </a:rPr>
              <a:t>SUBMITTED TO WEB MASTER BY TABLE </a:t>
            </a:r>
            <a:r>
              <a:rPr lang="en-US" sz="4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ECC </a:t>
            </a:r>
            <a:r>
              <a:rPr lang="en-US" sz="4400" b="1" dirty="0">
                <a:solidFill>
                  <a:srgbClr val="000000"/>
                </a:solidFill>
                <a:latin typeface="Times New Roman"/>
                <a:cs typeface="Times New Roman"/>
              </a:rPr>
              <a:t>SHOULD BE APPROVED BY TABLE DIRECTOR</a:t>
            </a:r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128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PERSONAL INFORMATION, INCLUDING ADDRESSES AND TELEPHONE NUMBERS  WILL NOT BE POSTED ON LINE, UNLESS WEB MASTER HAS PERMISSION  FROM THE TABLE DIRECTOR, ECC, OR THE TABLE MEMBERS.</a:t>
            </a:r>
          </a:p>
        </p:txBody>
      </p:sp>
    </p:spTree>
    <p:extLst>
      <p:ext uri="{BB962C8B-B14F-4D97-AF65-F5344CB8AC3E}">
        <p14:creationId xmlns:p14="http://schemas.microsoft.com/office/powerpoint/2010/main" val="34811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E-MAIL ADDRESSES WILL BE PUBLISHED IF PROVIDED.  HOWEVER, APPROVAL FROM THOSE PERSONS, WHOSE E-MAIL ADDRESSES ARE BEING PUBLISHED, MUST BE OBTAINED.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SzPts val="3400"/>
            </a:pPr>
            <a:r>
              <a:rPr lang="en-US" sz="4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ONCE </a:t>
            </a:r>
            <a:r>
              <a:rPr lang="en-US" sz="4400" b="1" dirty="0">
                <a:solidFill>
                  <a:srgbClr val="000000"/>
                </a:solidFill>
                <a:latin typeface="Times New Roman"/>
                <a:cs typeface="Times New Roman"/>
              </a:rPr>
              <a:t>CHANGES ARE MADE BY THE WEB MASTER, </a:t>
            </a:r>
            <a:r>
              <a:rPr lang="en-US" sz="4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sz="4400" b="1" dirty="0">
                <a:solidFill>
                  <a:srgbClr val="000000"/>
                </a:solidFill>
                <a:latin typeface="Times New Roman"/>
                <a:cs typeface="Times New Roman"/>
              </a:rPr>
              <a:t>TABLE </a:t>
            </a:r>
            <a:r>
              <a:rPr lang="en-US" sz="4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ECC WILL BE ASKED </a:t>
            </a:r>
            <a:r>
              <a:rPr lang="en-US" sz="4400" b="1" dirty="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lang="en-US" sz="4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PROOF THE CHANGE BY VISITING THE LINK THE WEB MASTER  PROVIDES.  TABLE ECC SHOULD  RESPOND TO THE WEB MASTER  IN A TIMELY MANNER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PERIODIC CHECK ON TABLE HOMEPAGE AND SITE IS STRONGLY RECOMMENDED.  IF THERE ARE ANY DISCREPANCIES, IMMEDIATELY NOTIFY WEB MASTER.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82296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PHOTOS MAY BE UPDATED AT ANY TIME BY SENDING THE PHOTOS TO MARY ANN PALKA  AT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400" b="1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mapalka@verizon.net</a:t>
            </a:r>
            <a:endParaRPr lang="en-US" sz="4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ECC TABLE CHAIRS 2011-2013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ALAMO/SAN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JUAN/PHARR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MARY BARD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AUSTIN				     NIDIA SALAMANCA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BEEVILLE				     SHIRLEY O’NEILL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BROWNSVILLE I			     ISABEL VEZZETTI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BROWNSVILLE II			     RUTH KULESSA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CONROE				     SHARON GEE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CORPUS CHRISTI			     MARIE ADAMS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DALLAS III				     LAURA SANCHEZ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DEL RIO				     DEE MOORE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EAGLE PASS		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     TERESA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RAMIREZ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PHOTOS STAY ON LINE FOR THREE YEARS.  AFTER THREE YEARS THE WEB MASTER MOVES THE PHOTOS TO THE ARCHIVES.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NOTIFY STATE ECC IF 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TABLE’S ELECTRONIC COMMUNICATIONS COMMITTEE CHAIR’S  E-MAIL ADDRESS CHANGES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TABLE’S ECC CHANGES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ECC TIMELINES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MARCH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PHOTO SESSION WITH NEW STATE DIRECTOR AND NEWLY ELECTED STATE BOARD AT CONCLUSION OF STATE CONVENTION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JUNE 1, 2013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TABLE DIRECTORS APPOINT ECC FOR TABLE AND SENDS NAMES AND E-MAIL ADDRESS TO STATE ECC.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JULY 1, 2013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STATE DIRECTOR SENDS HER MESSAGE AND VITA WITH THE NAMES OF APPOINTED COMMITTEE CHAIRS AND COMMITTEES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JULY 31, 2013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E-MAIL REMINDERS SENT TO TABLE ECC CHAIR BY THE STATE ECC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OCTOBER 1, 2013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ELECTRONIC COPY OF YEARBOOK  SENT TO MARY ANN PALKA, PARTT WEB MASTER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IF ELECTRONIC COPY IS NOT AVAILABLE, THEN A COPY OF YEARBOOK IS SENT TO PARTT ELECTRONIC COMMUNICATIONS CHAIR, ISABEL VEZZETTI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AS SOON AS…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WEB MASTER, MARY ANN PALKA, POSTS CHANGES SHE WILL E-MAIL TABLE ECC TO PROOF THESE CHANGES.  IT IS IMPORTANT TO RESPOND 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EDINBURG 			CIARA PEREZ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EL PASO				FIFI HELLER-KAIM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FORT WORTH I			JOANN JENSEN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HOUSTON				SUSANA SANCHEZ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LAREDO				ALICIA CANTU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CALLEN				LILY TORREZ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ODESSA				EDITH LIBSON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RIO GRANDE/ROMA		TERESA PEREZ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SAN ANTONIO			PAM SHAW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SAN BENITO			GLORIA SALINAS	</a:t>
            </a:r>
          </a:p>
          <a:p>
            <a:pPr marL="0" indent="0">
              <a:buNone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 HER IN A TIMELY MANNER SO THAT THE CHANGES CAN BE PUT TO REST.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 GOING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IF TABLE ECC CHAIR IS CHANGED, PLEASE NOTIFY THE PARTT STATE COMMUNICATIONS COMMITTEE CHAIR, ISABEL VEZZETTI  AND SUBMIT THE NAME OF THE NEWLY APPOINTED TABLE ECC 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PHOTOS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ADDING PHOTOS IS AN ONGOING PROJECT.  FEEL FREE TO SEND THEM IN BUT BE SURE TO IDENTIFY THE PERSONS IN THE PICTURE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UPDATING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IS VERY IMPORTANT!  IT IS A WAY OF MAKING OUR TABLE KNOWN TO THE OTHER PART TABLES IN THE WESTERN HEMISPHERE.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IT IS IN A SENSE, OUR VOICE DESCRIBING WHO WE ARE AND WHAT WE ARE DOING.  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1056"/>
              </a:spcBef>
              <a:buNone/>
            </a:pPr>
            <a:r>
              <a:rPr lang="en-US" sz="4800" b="1" dirty="0">
                <a:solidFill>
                  <a:srgbClr val="000000"/>
                </a:solidFill>
                <a:latin typeface="Times New Roman"/>
                <a:cs typeface="Times New Roman"/>
              </a:rPr>
              <a:t>IT </a:t>
            </a:r>
            <a:r>
              <a:rPr lang="en-US" sz="4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WILL HELP </a:t>
            </a:r>
            <a:r>
              <a:rPr lang="en-US" sz="4800" b="1" dirty="0">
                <a:solidFill>
                  <a:srgbClr val="000000"/>
                </a:solidFill>
                <a:latin typeface="Times New Roman"/>
                <a:cs typeface="Times New Roman"/>
              </a:rPr>
              <a:t>OTHERS </a:t>
            </a:r>
            <a:r>
              <a:rPr lang="en-US" sz="4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KNOW  </a:t>
            </a:r>
            <a:r>
              <a:rPr lang="en-US" sz="4800" b="1" dirty="0">
                <a:solidFill>
                  <a:srgbClr val="000000"/>
                </a:solidFill>
                <a:latin typeface="Times New Roman"/>
                <a:cs typeface="Times New Roman"/>
              </a:rPr>
              <a:t>WHO WE ARE. THIS  KNOWLEDGE WILL LEAD TO  UNDERSTANDING</a:t>
            </a:r>
            <a:r>
              <a:rPr lang="en-US" sz="4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AND UNDERSTANDING WILL LEAD TO FRIENDSHIP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THUS  THE MISSION OF THE PAN AMERICAN ROUND TABLE  MOVEMENT</a:t>
            </a:r>
          </a:p>
          <a:p>
            <a:pPr marL="0" indent="0" algn="ctr">
              <a:buNone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UNTIL WE ARE “ONE FOR ALL AND ALL FOR ONE”</a:t>
            </a:r>
          </a:p>
          <a:p>
            <a:pPr marL="0" indent="0" algn="ctr">
              <a:buNone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“UNA PARA TODAS Y TODAS PARA UNA”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RESPECTIFULLY SUBMITTED,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ISABEL VEZZETTI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PARTT ELECTRONIC COMMUNICATIONS COMMITTEE CHAIRMAN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000000"/>
              </a:solidFill>
              <a:latin typeface="Times New Roman"/>
              <a:ea typeface="+mj-ea"/>
              <a:cs typeface="Times New Roman"/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WEB </a:t>
            </a:r>
            <a:r>
              <a:rPr lang="en-US" sz="5400" b="1" dirty="0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MASTER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MARY ANN PALKA</a:t>
            </a:r>
          </a:p>
        </p:txBody>
      </p:sp>
    </p:spTree>
    <p:extLst>
      <p:ext uri="{BB962C8B-B14F-4D97-AF65-F5344CB8AC3E}">
        <p14:creationId xmlns:p14="http://schemas.microsoft.com/office/powerpoint/2010/main" val="2269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9737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COMPARISON</a:t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MARCH 2011 – MARCH 2013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TABLE OFFICERS ON LINE</a:t>
            </a:r>
            <a:endParaRPr lang="en-US" dirty="0"/>
          </a:p>
        </p:txBody>
      </p:sp>
      <p:graphicFrame>
        <p:nvGraphicFramePr>
          <p:cNvPr id="20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0266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06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PROGRAM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SCHEDULE  </a:t>
            </a:r>
            <a:r>
              <a:rPr lang="en-US"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FOR EACH TABLE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7501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43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SCHOLARSHIP  INFORMATION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4192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TABLES  WITH  UPDATED </a:t>
            </a:r>
            <a:r>
              <a:rPr lang="en-US"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HISTORY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8204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8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619</Words>
  <Application>Microsoft Office PowerPoint</Application>
  <PresentationFormat>On-screen Show (4:3)</PresentationFormat>
  <Paragraphs>108</Paragraphs>
  <Slides>38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ECC TABLE CHAIRS 2011-2013</vt:lpstr>
      <vt:lpstr>PowerPoint Presentation</vt:lpstr>
      <vt:lpstr>PowerPoint Presentation</vt:lpstr>
      <vt:lpstr>COMPARISON MARCH 2011 – MARCH 2013</vt:lpstr>
      <vt:lpstr>TABLE OFFICERS ON LINE</vt:lpstr>
      <vt:lpstr>PROGRAM  SCHEDULE  FOR EACH TABLE</vt:lpstr>
      <vt:lpstr>SCHOLARSHIP  INFORMATION</vt:lpstr>
      <vt:lpstr>TABLES  WITH  UPDATED HISTORY</vt:lpstr>
      <vt:lpstr>TABLE   ECC CHAIRS</vt:lpstr>
      <vt:lpstr>TABLES WITH PHOTO GALLERY</vt:lpstr>
      <vt:lpstr>ECC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ECC TIMELINES</vt:lpstr>
      <vt:lpstr>MARCH</vt:lpstr>
      <vt:lpstr>JUNE 1, 2013</vt:lpstr>
      <vt:lpstr>JULY 1, 2013</vt:lpstr>
      <vt:lpstr>JULY 31, 2013</vt:lpstr>
      <vt:lpstr>OCTOBER 1, 2013</vt:lpstr>
      <vt:lpstr>PowerPoint Presentation</vt:lpstr>
      <vt:lpstr>AS SOON AS…</vt:lpstr>
      <vt:lpstr>PowerPoint Presentation</vt:lpstr>
      <vt:lpstr>ON GOING</vt:lpstr>
      <vt:lpstr>PHOTOS</vt:lpstr>
      <vt:lpstr>UPDATING</vt:lpstr>
      <vt:lpstr>PowerPoint Presentation</vt:lpstr>
      <vt:lpstr>PowerPoint Presentation</vt:lpstr>
      <vt:lpstr>PowerPoint Presentation</vt:lpstr>
      <vt:lpstr>PowerPoint Presentation</vt:lpstr>
      <vt:lpstr>RESPECTIFULLY SUBMITTED,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 Vezzetti</dc:creator>
  <cp:lastModifiedBy>Mary Ann</cp:lastModifiedBy>
  <cp:revision>40</cp:revision>
  <dcterms:created xsi:type="dcterms:W3CDTF">2013-03-03T01:26:59Z</dcterms:created>
  <dcterms:modified xsi:type="dcterms:W3CDTF">2013-03-05T17:57:58Z</dcterms:modified>
</cp:coreProperties>
</file>